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52C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5202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66189" y="5285232"/>
            <a:ext cx="2555607" cy="98482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42921" y="0"/>
            <a:ext cx="3518190" cy="313181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833812" y="5933363"/>
            <a:ext cx="2130031" cy="82081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366833"/>
            <a:ext cx="3837836" cy="349116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5921" y="694000"/>
            <a:ext cx="734568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228" y="1598287"/>
            <a:ext cx="10073640" cy="3586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6182" y="6256272"/>
            <a:ext cx="2343785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776587" y="6256272"/>
            <a:ext cx="159385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152C6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868708" y="772806"/>
            <a:ext cx="4531995" cy="207391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 indent="4445" algn="ctr">
              <a:lnSpc>
                <a:spcPts val="5180"/>
              </a:lnSpc>
              <a:spcBef>
                <a:spcPts val="755"/>
              </a:spcBef>
            </a:pPr>
            <a:r>
              <a:rPr sz="4800" b="0" spc="-10" dirty="0">
                <a:solidFill>
                  <a:srgbClr val="FFFFFF"/>
                </a:solidFill>
                <a:latin typeface="Arial"/>
                <a:cs typeface="Arial"/>
              </a:rPr>
              <a:t>Kuntayhtymä </a:t>
            </a:r>
            <a:r>
              <a:rPr sz="4800" b="0" dirty="0">
                <a:solidFill>
                  <a:srgbClr val="FFFFFF"/>
                </a:solidFill>
                <a:latin typeface="Arial"/>
                <a:cs typeface="Arial"/>
              </a:rPr>
              <a:t>Kymppi</a:t>
            </a:r>
            <a:r>
              <a:rPr sz="4800" b="0" spc="-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800" b="0" spc="-10" dirty="0">
                <a:solidFill>
                  <a:srgbClr val="FFFFFF"/>
                </a:solidFill>
                <a:latin typeface="Arial"/>
                <a:cs typeface="Arial"/>
              </a:rPr>
              <a:t>strategia </a:t>
            </a:r>
            <a:r>
              <a:rPr sz="4800" b="0" spc="-110" dirty="0">
                <a:solidFill>
                  <a:srgbClr val="FFFFFF"/>
                </a:solidFill>
                <a:latin typeface="Arial"/>
                <a:cs typeface="Arial"/>
              </a:rPr>
              <a:t>2026-</a:t>
            </a:r>
            <a:r>
              <a:rPr sz="4800" b="0" spc="-20" dirty="0">
                <a:solidFill>
                  <a:srgbClr val="FFFFFF"/>
                </a:solidFill>
                <a:latin typeface="Arial"/>
                <a:cs typeface="Arial"/>
              </a:rPr>
              <a:t>2030</a:t>
            </a:r>
            <a:endParaRPr sz="4800">
              <a:latin typeface="Arial"/>
              <a:cs typeface="Arial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18F8E26-CDB4-154B-D43E-E46BFBBD67FE}"/>
              </a:ext>
            </a:extLst>
          </p:cNvPr>
          <p:cNvSpPr txBox="1"/>
          <p:nvPr/>
        </p:nvSpPr>
        <p:spPr>
          <a:xfrm>
            <a:off x="3049524" y="3248906"/>
            <a:ext cx="6099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B721F49-1548-3745-237B-EC1806635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609599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MISSIO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2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1495506" y="2656239"/>
            <a:ext cx="9672955" cy="2388474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-2540" algn="l">
              <a:lnSpc>
                <a:spcPts val="2590"/>
              </a:lnSpc>
              <a:spcBef>
                <a:spcPts val="425"/>
              </a:spcBef>
            </a:pPr>
            <a:r>
              <a:rPr sz="2400" spc="-50" dirty="0">
                <a:latin typeface="Arial"/>
                <a:cs typeface="Arial"/>
              </a:rPr>
              <a:t>Tehtävämme</a:t>
            </a:r>
            <a:r>
              <a:rPr sz="2400" spc="-204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on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edistää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Kympin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alueen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asukkaiden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työllisyyttä, </a:t>
            </a:r>
            <a:r>
              <a:rPr sz="2400" spc="-25" dirty="0">
                <a:latin typeface="Arial"/>
                <a:cs typeface="Arial"/>
              </a:rPr>
              <a:t>osaamista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hyvinvointia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sekä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yritysten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menestymistä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tarjoamalla vaikuttavia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ja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laadukkaita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palveluja.</a:t>
            </a:r>
            <a:r>
              <a:rPr sz="2400" spc="-65" dirty="0">
                <a:latin typeface="Arial"/>
                <a:cs typeface="Arial"/>
              </a:rPr>
              <a:t> </a:t>
            </a:r>
            <a:br>
              <a:rPr lang="fi-FI" sz="2400" spc="-65" dirty="0">
                <a:latin typeface="Arial"/>
                <a:cs typeface="Arial"/>
              </a:rPr>
            </a:br>
            <a:br>
              <a:rPr lang="fi-FI" sz="2400" spc="-65" dirty="0">
                <a:latin typeface="Arial"/>
                <a:cs typeface="Arial"/>
              </a:rPr>
            </a:br>
            <a:r>
              <a:rPr sz="2400" spc="-60" dirty="0" err="1">
                <a:latin typeface="Arial"/>
                <a:cs typeface="Arial"/>
              </a:rPr>
              <a:t>Toimintamme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vahvistaa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Kympin alueen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ja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jäsenkuntien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elinvoimaa,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aluetaloutta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työllisyyttä </a:t>
            </a:r>
            <a:r>
              <a:rPr sz="2400" spc="-25" dirty="0">
                <a:latin typeface="Arial"/>
                <a:cs typeface="Arial"/>
              </a:rPr>
              <a:t>hyödyntämällä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osaavaa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henkilöstöä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sekä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modernia,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kestävään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talouteen </a:t>
            </a:r>
            <a:r>
              <a:rPr sz="2400" spc="-30" dirty="0">
                <a:latin typeface="Arial"/>
                <a:cs typeface="Arial"/>
              </a:rPr>
              <a:t>perustuvaa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teknologiaa.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VISIO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894585" y="1585596"/>
            <a:ext cx="10287846" cy="4389022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-2540" algn="l">
              <a:lnSpc>
                <a:spcPts val="2590"/>
              </a:lnSpc>
              <a:spcBef>
                <a:spcPts val="425"/>
              </a:spcBef>
            </a:pPr>
            <a:r>
              <a:rPr lang="fi-FI" sz="2400" b="1" spc="-25" dirty="0">
                <a:latin typeface="Arial"/>
                <a:cs typeface="Arial"/>
              </a:rPr>
              <a:t>Rooli:</a:t>
            </a:r>
            <a:br>
              <a:rPr lang="fi-FI" sz="2400" spc="-25" dirty="0">
                <a:latin typeface="Arial"/>
                <a:cs typeface="Arial"/>
              </a:rPr>
            </a:br>
            <a:r>
              <a:rPr sz="2400" spc="-25" dirty="0">
                <a:latin typeface="Arial"/>
                <a:cs typeface="Arial"/>
              </a:rPr>
              <a:t>Kuntayhtymä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Kymppi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toimialueensa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työmarkkinoiden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ja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elinvoiman kehittäjä,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joka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vastaa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joustavasti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muuttuvaan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väestörakenteeseen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ja työvoiman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tarpeisiin.</a:t>
            </a:r>
            <a:r>
              <a:rPr sz="2400" spc="-85" dirty="0">
                <a:latin typeface="Arial"/>
                <a:cs typeface="Arial"/>
              </a:rPr>
              <a:t> </a:t>
            </a:r>
            <a:br>
              <a:rPr lang="fi-FI" sz="2400" spc="-85" dirty="0">
                <a:latin typeface="Arial"/>
                <a:cs typeface="Arial"/>
              </a:rPr>
            </a:br>
            <a:br>
              <a:rPr lang="fi-FI" sz="2400" spc="-85" dirty="0">
                <a:latin typeface="Arial"/>
                <a:cs typeface="Arial"/>
              </a:rPr>
            </a:br>
            <a:r>
              <a:rPr lang="fi-FI" sz="2400" b="1" spc="-85" dirty="0">
                <a:latin typeface="Arial"/>
                <a:cs typeface="Arial"/>
              </a:rPr>
              <a:t>Tavoitetila:</a:t>
            </a:r>
            <a:br>
              <a:rPr lang="fi-FI" sz="2400" spc="-85" dirty="0">
                <a:latin typeface="Arial"/>
                <a:cs typeface="Arial"/>
              </a:rPr>
            </a:br>
            <a:r>
              <a:rPr sz="2400" spc="-25" dirty="0" err="1">
                <a:latin typeface="Arial"/>
                <a:cs typeface="Arial"/>
              </a:rPr>
              <a:t>Olemme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uudistuva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ja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dynaaminen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organisaatio,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joka </a:t>
            </a:r>
            <a:r>
              <a:rPr sz="2400" spc="-10" dirty="0">
                <a:latin typeface="Arial"/>
                <a:cs typeface="Arial"/>
              </a:rPr>
              <a:t>edistää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osaavan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työvoiman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saatavuutta,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vahvistaa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alueen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elinvoimaa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ja </a:t>
            </a:r>
            <a:r>
              <a:rPr sz="2400" spc="-10" dirty="0">
                <a:latin typeface="Arial"/>
                <a:cs typeface="Arial"/>
              </a:rPr>
              <a:t>tukee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kansainvälistyvää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toimintaympäristöä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Kympin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alueella.</a:t>
            </a:r>
            <a:r>
              <a:rPr sz="2400" spc="-40" dirty="0">
                <a:latin typeface="Arial"/>
                <a:cs typeface="Arial"/>
              </a:rPr>
              <a:t> </a:t>
            </a:r>
            <a:br>
              <a:rPr lang="fi-FI" sz="2400" spc="-40" dirty="0">
                <a:latin typeface="Arial"/>
                <a:cs typeface="Arial"/>
              </a:rPr>
            </a:br>
            <a:br>
              <a:rPr lang="fi-FI" sz="2400" spc="-40" dirty="0">
                <a:latin typeface="Arial"/>
                <a:cs typeface="Arial"/>
              </a:rPr>
            </a:br>
            <a:r>
              <a:rPr lang="fi-FI" sz="2400" b="1" spc="-40" dirty="0">
                <a:latin typeface="Arial"/>
                <a:cs typeface="Arial"/>
              </a:rPr>
              <a:t>Keinot:</a:t>
            </a:r>
            <a:br>
              <a:rPr lang="fi-FI" sz="2400" spc="-40" dirty="0">
                <a:latin typeface="Arial"/>
                <a:cs typeface="Arial"/>
              </a:rPr>
            </a:br>
            <a:r>
              <a:rPr sz="2400" spc="-10" dirty="0" err="1">
                <a:latin typeface="Arial"/>
                <a:cs typeface="Arial"/>
              </a:rPr>
              <a:t>Hyödynnämme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vahvoja</a:t>
            </a:r>
            <a:r>
              <a:rPr sz="2400" spc="-14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kumppanuuksia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digitalisaatiota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palvelujen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toimivuuden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ja </a:t>
            </a:r>
            <a:r>
              <a:rPr sz="2400" spc="-20" dirty="0">
                <a:latin typeface="Arial"/>
                <a:cs typeface="Arial"/>
              </a:rPr>
              <a:t>vaikuttavuuden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varmistamiseksi.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5921" y="694000"/>
            <a:ext cx="17945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ARVOT</a:t>
            </a:r>
          </a:p>
        </p:txBody>
      </p:sp>
      <p:sp>
        <p:nvSpPr>
          <p:cNvPr id="3" name="object 3"/>
          <p:cNvSpPr/>
          <p:nvPr/>
        </p:nvSpPr>
        <p:spPr>
          <a:xfrm>
            <a:off x="840733" y="1893892"/>
            <a:ext cx="2487930" cy="3832225"/>
          </a:xfrm>
          <a:custGeom>
            <a:avLst/>
            <a:gdLst/>
            <a:ahLst/>
            <a:cxnLst/>
            <a:rect l="l" t="t" r="r" b="b"/>
            <a:pathLst>
              <a:path w="2487929" h="3832225">
                <a:moveTo>
                  <a:pt x="2238933" y="0"/>
                </a:moveTo>
                <a:lnTo>
                  <a:pt x="248767" y="0"/>
                </a:lnTo>
                <a:lnTo>
                  <a:pt x="204050" y="4013"/>
                </a:lnTo>
                <a:lnTo>
                  <a:pt x="161963" y="15557"/>
                </a:lnTo>
                <a:lnTo>
                  <a:pt x="123215" y="33959"/>
                </a:lnTo>
                <a:lnTo>
                  <a:pt x="88493" y="58508"/>
                </a:lnTo>
                <a:lnTo>
                  <a:pt x="58508" y="88493"/>
                </a:lnTo>
                <a:lnTo>
                  <a:pt x="33959" y="123215"/>
                </a:lnTo>
                <a:lnTo>
                  <a:pt x="15557" y="161963"/>
                </a:lnTo>
                <a:lnTo>
                  <a:pt x="4013" y="204050"/>
                </a:lnTo>
                <a:lnTo>
                  <a:pt x="0" y="248767"/>
                </a:lnTo>
                <a:lnTo>
                  <a:pt x="0" y="3583444"/>
                </a:lnTo>
                <a:lnTo>
                  <a:pt x="4013" y="3628161"/>
                </a:lnTo>
                <a:lnTo>
                  <a:pt x="15557" y="3670249"/>
                </a:lnTo>
                <a:lnTo>
                  <a:pt x="33959" y="3709009"/>
                </a:lnTo>
                <a:lnTo>
                  <a:pt x="58508" y="3743731"/>
                </a:lnTo>
                <a:lnTo>
                  <a:pt x="88493" y="3773716"/>
                </a:lnTo>
                <a:lnTo>
                  <a:pt x="123215" y="3798265"/>
                </a:lnTo>
                <a:lnTo>
                  <a:pt x="161963" y="3816667"/>
                </a:lnTo>
                <a:lnTo>
                  <a:pt x="204050" y="3828211"/>
                </a:lnTo>
                <a:lnTo>
                  <a:pt x="248767" y="3832225"/>
                </a:lnTo>
                <a:lnTo>
                  <a:pt x="2238921" y="3832225"/>
                </a:lnTo>
                <a:lnTo>
                  <a:pt x="2283637" y="3828211"/>
                </a:lnTo>
                <a:lnTo>
                  <a:pt x="2325725" y="3816667"/>
                </a:lnTo>
                <a:lnTo>
                  <a:pt x="2364486" y="3798265"/>
                </a:lnTo>
                <a:lnTo>
                  <a:pt x="2399207" y="3773716"/>
                </a:lnTo>
                <a:lnTo>
                  <a:pt x="2429192" y="3743731"/>
                </a:lnTo>
                <a:lnTo>
                  <a:pt x="2453741" y="3709009"/>
                </a:lnTo>
                <a:lnTo>
                  <a:pt x="2472143" y="3670261"/>
                </a:lnTo>
                <a:lnTo>
                  <a:pt x="2483688" y="3628174"/>
                </a:lnTo>
                <a:lnTo>
                  <a:pt x="2487701" y="3583457"/>
                </a:lnTo>
                <a:lnTo>
                  <a:pt x="2487701" y="248767"/>
                </a:lnTo>
                <a:lnTo>
                  <a:pt x="2483688" y="204050"/>
                </a:lnTo>
                <a:lnTo>
                  <a:pt x="2472143" y="161963"/>
                </a:lnTo>
                <a:lnTo>
                  <a:pt x="2453741" y="123215"/>
                </a:lnTo>
                <a:lnTo>
                  <a:pt x="2429192" y="88493"/>
                </a:lnTo>
                <a:lnTo>
                  <a:pt x="2399207" y="58508"/>
                </a:lnTo>
                <a:lnTo>
                  <a:pt x="2364486" y="33959"/>
                </a:lnTo>
                <a:lnTo>
                  <a:pt x="2325738" y="15557"/>
                </a:lnTo>
                <a:lnTo>
                  <a:pt x="2283650" y="4013"/>
                </a:lnTo>
                <a:lnTo>
                  <a:pt x="2238933" y="0"/>
                </a:lnTo>
                <a:close/>
              </a:path>
            </a:pathLst>
          </a:custGeom>
          <a:solidFill>
            <a:srgbClr val="CCCD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900" y="2179827"/>
            <a:ext cx="153098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Arial"/>
                <a:cs typeface="Arial"/>
              </a:rPr>
              <a:t>Yhteistyö</a:t>
            </a:r>
            <a:endParaRPr sz="29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83155" y="3037197"/>
            <a:ext cx="2003425" cy="2503805"/>
            <a:chOff x="1083155" y="3037197"/>
            <a:chExt cx="2003425" cy="2503805"/>
          </a:xfrm>
        </p:grpSpPr>
        <p:sp>
          <p:nvSpPr>
            <p:cNvPr id="6" name="object 6"/>
            <p:cNvSpPr/>
            <p:nvPr/>
          </p:nvSpPr>
          <p:spPr>
            <a:xfrm>
              <a:off x="1089505" y="3043547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1791144" y="0"/>
                  </a:moveTo>
                  <a:lnTo>
                    <a:pt x="199021" y="0"/>
                  </a:lnTo>
                  <a:lnTo>
                    <a:pt x="153390" y="5257"/>
                  </a:lnTo>
                  <a:lnTo>
                    <a:pt x="111493" y="20231"/>
                  </a:lnTo>
                  <a:lnTo>
                    <a:pt x="74549" y="43726"/>
                  </a:lnTo>
                  <a:lnTo>
                    <a:pt x="43726" y="74549"/>
                  </a:lnTo>
                  <a:lnTo>
                    <a:pt x="20231" y="111493"/>
                  </a:lnTo>
                  <a:lnTo>
                    <a:pt x="5257" y="153390"/>
                  </a:lnTo>
                  <a:lnTo>
                    <a:pt x="0" y="199021"/>
                  </a:lnTo>
                  <a:lnTo>
                    <a:pt x="0" y="2291930"/>
                  </a:lnTo>
                  <a:lnTo>
                    <a:pt x="5257" y="2337562"/>
                  </a:lnTo>
                  <a:lnTo>
                    <a:pt x="20231" y="2379459"/>
                  </a:lnTo>
                  <a:lnTo>
                    <a:pt x="43726" y="2416416"/>
                  </a:lnTo>
                  <a:lnTo>
                    <a:pt x="74549" y="2447226"/>
                  </a:lnTo>
                  <a:lnTo>
                    <a:pt x="111493" y="2470721"/>
                  </a:lnTo>
                  <a:lnTo>
                    <a:pt x="153390" y="2485694"/>
                  </a:lnTo>
                  <a:lnTo>
                    <a:pt x="199021" y="2490952"/>
                  </a:lnTo>
                  <a:lnTo>
                    <a:pt x="1791144" y="2490952"/>
                  </a:lnTo>
                  <a:lnTo>
                    <a:pt x="1836775" y="2485694"/>
                  </a:lnTo>
                  <a:lnTo>
                    <a:pt x="1878660" y="2470721"/>
                  </a:lnTo>
                  <a:lnTo>
                    <a:pt x="1915617" y="2447226"/>
                  </a:lnTo>
                  <a:lnTo>
                    <a:pt x="1946427" y="2416416"/>
                  </a:lnTo>
                  <a:lnTo>
                    <a:pt x="1969922" y="2379459"/>
                  </a:lnTo>
                  <a:lnTo>
                    <a:pt x="1984895" y="2337562"/>
                  </a:lnTo>
                  <a:lnTo>
                    <a:pt x="1990153" y="2291930"/>
                  </a:lnTo>
                  <a:lnTo>
                    <a:pt x="1990153" y="199021"/>
                  </a:lnTo>
                  <a:lnTo>
                    <a:pt x="1984895" y="153390"/>
                  </a:lnTo>
                  <a:lnTo>
                    <a:pt x="1969922" y="111493"/>
                  </a:lnTo>
                  <a:lnTo>
                    <a:pt x="1946427" y="74549"/>
                  </a:lnTo>
                  <a:lnTo>
                    <a:pt x="1915617" y="43726"/>
                  </a:lnTo>
                  <a:lnTo>
                    <a:pt x="1878660" y="20231"/>
                  </a:lnTo>
                  <a:lnTo>
                    <a:pt x="1836775" y="5257"/>
                  </a:lnTo>
                  <a:lnTo>
                    <a:pt x="1791144" y="0"/>
                  </a:lnTo>
                  <a:close/>
                </a:path>
              </a:pathLst>
            </a:custGeom>
            <a:solidFill>
              <a:srgbClr val="152C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89505" y="3043547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0" y="199021"/>
                  </a:moveTo>
                  <a:lnTo>
                    <a:pt x="5257" y="153390"/>
                  </a:lnTo>
                  <a:lnTo>
                    <a:pt x="20231" y="111493"/>
                  </a:lnTo>
                  <a:lnTo>
                    <a:pt x="43726" y="74548"/>
                  </a:lnTo>
                  <a:lnTo>
                    <a:pt x="74549" y="43726"/>
                  </a:lnTo>
                  <a:lnTo>
                    <a:pt x="111493" y="20231"/>
                  </a:lnTo>
                  <a:lnTo>
                    <a:pt x="153390" y="5257"/>
                  </a:lnTo>
                  <a:lnTo>
                    <a:pt x="199021" y="0"/>
                  </a:lnTo>
                  <a:lnTo>
                    <a:pt x="1791144" y="0"/>
                  </a:lnTo>
                  <a:lnTo>
                    <a:pt x="1836775" y="5257"/>
                  </a:lnTo>
                  <a:lnTo>
                    <a:pt x="1878660" y="20231"/>
                  </a:lnTo>
                  <a:lnTo>
                    <a:pt x="1915617" y="43726"/>
                  </a:lnTo>
                  <a:lnTo>
                    <a:pt x="1946427" y="74548"/>
                  </a:lnTo>
                  <a:lnTo>
                    <a:pt x="1969922" y="111493"/>
                  </a:lnTo>
                  <a:lnTo>
                    <a:pt x="1984895" y="153390"/>
                  </a:lnTo>
                  <a:lnTo>
                    <a:pt x="1990153" y="199021"/>
                  </a:lnTo>
                  <a:lnTo>
                    <a:pt x="1990153" y="2291930"/>
                  </a:lnTo>
                  <a:lnTo>
                    <a:pt x="1984895" y="2337562"/>
                  </a:lnTo>
                  <a:lnTo>
                    <a:pt x="1969922" y="2379459"/>
                  </a:lnTo>
                  <a:lnTo>
                    <a:pt x="1946427" y="2416416"/>
                  </a:lnTo>
                  <a:lnTo>
                    <a:pt x="1915617" y="2447226"/>
                  </a:lnTo>
                  <a:lnTo>
                    <a:pt x="1878660" y="2470721"/>
                  </a:lnTo>
                  <a:lnTo>
                    <a:pt x="1836775" y="2485694"/>
                  </a:lnTo>
                  <a:lnTo>
                    <a:pt x="1791144" y="2490952"/>
                  </a:lnTo>
                  <a:lnTo>
                    <a:pt x="199021" y="2490952"/>
                  </a:lnTo>
                  <a:lnTo>
                    <a:pt x="153390" y="2485694"/>
                  </a:lnTo>
                  <a:lnTo>
                    <a:pt x="111493" y="2470721"/>
                  </a:lnTo>
                  <a:lnTo>
                    <a:pt x="74549" y="2447226"/>
                  </a:lnTo>
                  <a:lnTo>
                    <a:pt x="43726" y="2416416"/>
                  </a:lnTo>
                  <a:lnTo>
                    <a:pt x="20231" y="2379459"/>
                  </a:lnTo>
                  <a:lnTo>
                    <a:pt x="5257" y="2337562"/>
                  </a:lnTo>
                  <a:lnTo>
                    <a:pt x="0" y="2291930"/>
                  </a:lnTo>
                  <a:lnTo>
                    <a:pt x="0" y="19902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174719" y="3290299"/>
            <a:ext cx="1764664" cy="200469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ct val="89000"/>
              </a:lnSpc>
              <a:spcBef>
                <a:spcPts val="305"/>
              </a:spcBef>
            </a:pP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Toimimme aktiivisesti kumppanuuksissa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ja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verkostoissa yhdessä</a:t>
            </a:r>
            <a:r>
              <a:rPr sz="16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kuntien, yritysten, oppilaitosten</a:t>
            </a:r>
            <a:r>
              <a:rPr sz="16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ja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kolmannen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sektorin kanssa.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515010" y="1893892"/>
            <a:ext cx="2487930" cy="3832225"/>
          </a:xfrm>
          <a:custGeom>
            <a:avLst/>
            <a:gdLst/>
            <a:ahLst/>
            <a:cxnLst/>
            <a:rect l="l" t="t" r="r" b="b"/>
            <a:pathLst>
              <a:path w="2487929" h="3832225">
                <a:moveTo>
                  <a:pt x="2238933" y="0"/>
                </a:moveTo>
                <a:lnTo>
                  <a:pt x="248767" y="0"/>
                </a:lnTo>
                <a:lnTo>
                  <a:pt x="204050" y="4013"/>
                </a:lnTo>
                <a:lnTo>
                  <a:pt x="161963" y="15557"/>
                </a:lnTo>
                <a:lnTo>
                  <a:pt x="123215" y="33959"/>
                </a:lnTo>
                <a:lnTo>
                  <a:pt x="88493" y="58508"/>
                </a:lnTo>
                <a:lnTo>
                  <a:pt x="58508" y="88493"/>
                </a:lnTo>
                <a:lnTo>
                  <a:pt x="33959" y="123215"/>
                </a:lnTo>
                <a:lnTo>
                  <a:pt x="15557" y="161963"/>
                </a:lnTo>
                <a:lnTo>
                  <a:pt x="4013" y="204050"/>
                </a:lnTo>
                <a:lnTo>
                  <a:pt x="0" y="248767"/>
                </a:lnTo>
                <a:lnTo>
                  <a:pt x="0" y="3583444"/>
                </a:lnTo>
                <a:lnTo>
                  <a:pt x="4013" y="3628161"/>
                </a:lnTo>
                <a:lnTo>
                  <a:pt x="15557" y="3670249"/>
                </a:lnTo>
                <a:lnTo>
                  <a:pt x="33959" y="3709009"/>
                </a:lnTo>
                <a:lnTo>
                  <a:pt x="58508" y="3743731"/>
                </a:lnTo>
                <a:lnTo>
                  <a:pt x="88493" y="3773716"/>
                </a:lnTo>
                <a:lnTo>
                  <a:pt x="123215" y="3798265"/>
                </a:lnTo>
                <a:lnTo>
                  <a:pt x="161963" y="3816667"/>
                </a:lnTo>
                <a:lnTo>
                  <a:pt x="204050" y="3828211"/>
                </a:lnTo>
                <a:lnTo>
                  <a:pt x="248767" y="3832225"/>
                </a:lnTo>
                <a:lnTo>
                  <a:pt x="2238921" y="3832225"/>
                </a:lnTo>
                <a:lnTo>
                  <a:pt x="2283637" y="3828211"/>
                </a:lnTo>
                <a:lnTo>
                  <a:pt x="2325725" y="3816667"/>
                </a:lnTo>
                <a:lnTo>
                  <a:pt x="2364485" y="3798265"/>
                </a:lnTo>
                <a:lnTo>
                  <a:pt x="2399207" y="3773716"/>
                </a:lnTo>
                <a:lnTo>
                  <a:pt x="2429192" y="3743731"/>
                </a:lnTo>
                <a:lnTo>
                  <a:pt x="2453741" y="3709009"/>
                </a:lnTo>
                <a:lnTo>
                  <a:pt x="2472131" y="3670261"/>
                </a:lnTo>
                <a:lnTo>
                  <a:pt x="2483688" y="3628174"/>
                </a:lnTo>
                <a:lnTo>
                  <a:pt x="2487701" y="3583457"/>
                </a:lnTo>
                <a:lnTo>
                  <a:pt x="2487701" y="248767"/>
                </a:lnTo>
                <a:lnTo>
                  <a:pt x="2483688" y="204050"/>
                </a:lnTo>
                <a:lnTo>
                  <a:pt x="2472131" y="161963"/>
                </a:lnTo>
                <a:lnTo>
                  <a:pt x="2453741" y="123215"/>
                </a:lnTo>
                <a:lnTo>
                  <a:pt x="2429192" y="88493"/>
                </a:lnTo>
                <a:lnTo>
                  <a:pt x="2399207" y="58508"/>
                </a:lnTo>
                <a:lnTo>
                  <a:pt x="2364485" y="33959"/>
                </a:lnTo>
                <a:lnTo>
                  <a:pt x="2325738" y="15557"/>
                </a:lnTo>
                <a:lnTo>
                  <a:pt x="2283650" y="4013"/>
                </a:lnTo>
                <a:lnTo>
                  <a:pt x="2238933" y="0"/>
                </a:lnTo>
                <a:close/>
              </a:path>
            </a:pathLst>
          </a:custGeom>
          <a:solidFill>
            <a:srgbClr val="CCCD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701712" y="2179827"/>
            <a:ext cx="212280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Arial"/>
                <a:cs typeface="Arial"/>
              </a:rPr>
              <a:t>Vaikuttavuus</a:t>
            </a:r>
            <a:endParaRPr sz="29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750804" y="3057075"/>
            <a:ext cx="2003425" cy="2503805"/>
            <a:chOff x="3750804" y="3057075"/>
            <a:chExt cx="2003425" cy="2503805"/>
          </a:xfrm>
        </p:grpSpPr>
        <p:sp>
          <p:nvSpPr>
            <p:cNvPr id="12" name="object 12"/>
            <p:cNvSpPr/>
            <p:nvPr/>
          </p:nvSpPr>
          <p:spPr>
            <a:xfrm>
              <a:off x="3757151" y="3063426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1791144" y="0"/>
                  </a:moveTo>
                  <a:lnTo>
                    <a:pt x="199021" y="0"/>
                  </a:lnTo>
                  <a:lnTo>
                    <a:pt x="153390" y="5257"/>
                  </a:lnTo>
                  <a:lnTo>
                    <a:pt x="111493" y="20231"/>
                  </a:lnTo>
                  <a:lnTo>
                    <a:pt x="74548" y="43726"/>
                  </a:lnTo>
                  <a:lnTo>
                    <a:pt x="43726" y="74549"/>
                  </a:lnTo>
                  <a:lnTo>
                    <a:pt x="20231" y="111493"/>
                  </a:lnTo>
                  <a:lnTo>
                    <a:pt x="5257" y="153390"/>
                  </a:lnTo>
                  <a:lnTo>
                    <a:pt x="0" y="199021"/>
                  </a:lnTo>
                  <a:lnTo>
                    <a:pt x="0" y="2291930"/>
                  </a:lnTo>
                  <a:lnTo>
                    <a:pt x="5257" y="2337562"/>
                  </a:lnTo>
                  <a:lnTo>
                    <a:pt x="20231" y="2379459"/>
                  </a:lnTo>
                  <a:lnTo>
                    <a:pt x="43726" y="2416416"/>
                  </a:lnTo>
                  <a:lnTo>
                    <a:pt x="74548" y="2447226"/>
                  </a:lnTo>
                  <a:lnTo>
                    <a:pt x="111493" y="2470721"/>
                  </a:lnTo>
                  <a:lnTo>
                    <a:pt x="153390" y="2485694"/>
                  </a:lnTo>
                  <a:lnTo>
                    <a:pt x="199021" y="2490952"/>
                  </a:lnTo>
                  <a:lnTo>
                    <a:pt x="1791144" y="2490952"/>
                  </a:lnTo>
                  <a:lnTo>
                    <a:pt x="1836775" y="2485694"/>
                  </a:lnTo>
                  <a:lnTo>
                    <a:pt x="1878660" y="2470721"/>
                  </a:lnTo>
                  <a:lnTo>
                    <a:pt x="1915617" y="2447226"/>
                  </a:lnTo>
                  <a:lnTo>
                    <a:pt x="1946427" y="2416416"/>
                  </a:lnTo>
                  <a:lnTo>
                    <a:pt x="1969922" y="2379459"/>
                  </a:lnTo>
                  <a:lnTo>
                    <a:pt x="1984895" y="2337562"/>
                  </a:lnTo>
                  <a:lnTo>
                    <a:pt x="1990153" y="2291930"/>
                  </a:lnTo>
                  <a:lnTo>
                    <a:pt x="1990153" y="199021"/>
                  </a:lnTo>
                  <a:lnTo>
                    <a:pt x="1984895" y="153390"/>
                  </a:lnTo>
                  <a:lnTo>
                    <a:pt x="1969922" y="111493"/>
                  </a:lnTo>
                  <a:lnTo>
                    <a:pt x="1946427" y="74549"/>
                  </a:lnTo>
                  <a:lnTo>
                    <a:pt x="1915617" y="43726"/>
                  </a:lnTo>
                  <a:lnTo>
                    <a:pt x="1878660" y="20231"/>
                  </a:lnTo>
                  <a:lnTo>
                    <a:pt x="1836775" y="5257"/>
                  </a:lnTo>
                  <a:lnTo>
                    <a:pt x="1791144" y="0"/>
                  </a:lnTo>
                  <a:close/>
                </a:path>
              </a:pathLst>
            </a:custGeom>
            <a:solidFill>
              <a:srgbClr val="214D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57154" y="3063425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0" y="199021"/>
                  </a:moveTo>
                  <a:lnTo>
                    <a:pt x="5257" y="153390"/>
                  </a:lnTo>
                  <a:lnTo>
                    <a:pt x="20231" y="111493"/>
                  </a:lnTo>
                  <a:lnTo>
                    <a:pt x="43726" y="74548"/>
                  </a:lnTo>
                  <a:lnTo>
                    <a:pt x="74549" y="43726"/>
                  </a:lnTo>
                  <a:lnTo>
                    <a:pt x="111493" y="20231"/>
                  </a:lnTo>
                  <a:lnTo>
                    <a:pt x="153390" y="5257"/>
                  </a:lnTo>
                  <a:lnTo>
                    <a:pt x="199021" y="0"/>
                  </a:lnTo>
                  <a:lnTo>
                    <a:pt x="1791144" y="0"/>
                  </a:lnTo>
                  <a:lnTo>
                    <a:pt x="1836775" y="5257"/>
                  </a:lnTo>
                  <a:lnTo>
                    <a:pt x="1878660" y="20231"/>
                  </a:lnTo>
                  <a:lnTo>
                    <a:pt x="1915617" y="43726"/>
                  </a:lnTo>
                  <a:lnTo>
                    <a:pt x="1946427" y="74548"/>
                  </a:lnTo>
                  <a:lnTo>
                    <a:pt x="1969922" y="111493"/>
                  </a:lnTo>
                  <a:lnTo>
                    <a:pt x="1984895" y="153390"/>
                  </a:lnTo>
                  <a:lnTo>
                    <a:pt x="1990153" y="199021"/>
                  </a:lnTo>
                  <a:lnTo>
                    <a:pt x="1990153" y="2291930"/>
                  </a:lnTo>
                  <a:lnTo>
                    <a:pt x="1984895" y="2337562"/>
                  </a:lnTo>
                  <a:lnTo>
                    <a:pt x="1969922" y="2379459"/>
                  </a:lnTo>
                  <a:lnTo>
                    <a:pt x="1946427" y="2416416"/>
                  </a:lnTo>
                  <a:lnTo>
                    <a:pt x="1915617" y="2447226"/>
                  </a:lnTo>
                  <a:lnTo>
                    <a:pt x="1878660" y="2470721"/>
                  </a:lnTo>
                  <a:lnTo>
                    <a:pt x="1836775" y="2485694"/>
                  </a:lnTo>
                  <a:lnTo>
                    <a:pt x="1791144" y="2490952"/>
                  </a:lnTo>
                  <a:lnTo>
                    <a:pt x="199021" y="2490952"/>
                  </a:lnTo>
                  <a:lnTo>
                    <a:pt x="153390" y="2485694"/>
                  </a:lnTo>
                  <a:lnTo>
                    <a:pt x="111493" y="2470721"/>
                  </a:lnTo>
                  <a:lnTo>
                    <a:pt x="74549" y="2447226"/>
                  </a:lnTo>
                  <a:lnTo>
                    <a:pt x="43726" y="2416416"/>
                  </a:lnTo>
                  <a:lnTo>
                    <a:pt x="20231" y="2379459"/>
                  </a:lnTo>
                  <a:lnTo>
                    <a:pt x="5257" y="2337562"/>
                  </a:lnTo>
                  <a:lnTo>
                    <a:pt x="0" y="2291930"/>
                  </a:lnTo>
                  <a:lnTo>
                    <a:pt x="0" y="19902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842367" y="3310176"/>
            <a:ext cx="1681480" cy="200469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ct val="89000"/>
              </a:lnSpc>
              <a:spcBef>
                <a:spcPts val="305"/>
              </a:spcBef>
            </a:pP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Teemme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tietoon perustuvia ratkaisuja,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jotka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vahvistavat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kaikkien</a:t>
            </a:r>
            <a:r>
              <a:rPr sz="16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Kymppi-kuntien</a:t>
            </a:r>
            <a:r>
              <a:rPr sz="16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elinvoimaa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ja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näkyvät mitattavina tuloksina.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189287" y="1893892"/>
            <a:ext cx="2487930" cy="3832225"/>
          </a:xfrm>
          <a:custGeom>
            <a:avLst/>
            <a:gdLst/>
            <a:ahLst/>
            <a:cxnLst/>
            <a:rect l="l" t="t" r="r" b="b"/>
            <a:pathLst>
              <a:path w="2487929" h="3832225">
                <a:moveTo>
                  <a:pt x="2238933" y="0"/>
                </a:moveTo>
                <a:lnTo>
                  <a:pt x="248767" y="0"/>
                </a:lnTo>
                <a:lnTo>
                  <a:pt x="204050" y="4013"/>
                </a:lnTo>
                <a:lnTo>
                  <a:pt x="161963" y="15557"/>
                </a:lnTo>
                <a:lnTo>
                  <a:pt x="123215" y="33959"/>
                </a:lnTo>
                <a:lnTo>
                  <a:pt x="88493" y="58508"/>
                </a:lnTo>
                <a:lnTo>
                  <a:pt x="58508" y="88493"/>
                </a:lnTo>
                <a:lnTo>
                  <a:pt x="33959" y="123215"/>
                </a:lnTo>
                <a:lnTo>
                  <a:pt x="15557" y="161963"/>
                </a:lnTo>
                <a:lnTo>
                  <a:pt x="4013" y="204050"/>
                </a:lnTo>
                <a:lnTo>
                  <a:pt x="0" y="248767"/>
                </a:lnTo>
                <a:lnTo>
                  <a:pt x="0" y="3583444"/>
                </a:lnTo>
                <a:lnTo>
                  <a:pt x="4013" y="3628161"/>
                </a:lnTo>
                <a:lnTo>
                  <a:pt x="15557" y="3670249"/>
                </a:lnTo>
                <a:lnTo>
                  <a:pt x="33959" y="3709009"/>
                </a:lnTo>
                <a:lnTo>
                  <a:pt x="58508" y="3743731"/>
                </a:lnTo>
                <a:lnTo>
                  <a:pt x="88493" y="3773716"/>
                </a:lnTo>
                <a:lnTo>
                  <a:pt x="123215" y="3798265"/>
                </a:lnTo>
                <a:lnTo>
                  <a:pt x="161963" y="3816667"/>
                </a:lnTo>
                <a:lnTo>
                  <a:pt x="204050" y="3828211"/>
                </a:lnTo>
                <a:lnTo>
                  <a:pt x="248767" y="3832225"/>
                </a:lnTo>
                <a:lnTo>
                  <a:pt x="2238921" y="3832225"/>
                </a:lnTo>
                <a:lnTo>
                  <a:pt x="2283637" y="3828211"/>
                </a:lnTo>
                <a:lnTo>
                  <a:pt x="2325725" y="3816667"/>
                </a:lnTo>
                <a:lnTo>
                  <a:pt x="2364485" y="3798265"/>
                </a:lnTo>
                <a:lnTo>
                  <a:pt x="2399207" y="3773716"/>
                </a:lnTo>
                <a:lnTo>
                  <a:pt x="2429192" y="3743731"/>
                </a:lnTo>
                <a:lnTo>
                  <a:pt x="2453741" y="3709009"/>
                </a:lnTo>
                <a:lnTo>
                  <a:pt x="2472131" y="3670261"/>
                </a:lnTo>
                <a:lnTo>
                  <a:pt x="2483688" y="3628174"/>
                </a:lnTo>
                <a:lnTo>
                  <a:pt x="2487701" y="3583457"/>
                </a:lnTo>
                <a:lnTo>
                  <a:pt x="2487701" y="248767"/>
                </a:lnTo>
                <a:lnTo>
                  <a:pt x="2483688" y="204050"/>
                </a:lnTo>
                <a:lnTo>
                  <a:pt x="2472131" y="161963"/>
                </a:lnTo>
                <a:lnTo>
                  <a:pt x="2453741" y="123215"/>
                </a:lnTo>
                <a:lnTo>
                  <a:pt x="2429192" y="88493"/>
                </a:lnTo>
                <a:lnTo>
                  <a:pt x="2399207" y="58508"/>
                </a:lnTo>
                <a:lnTo>
                  <a:pt x="2364485" y="33959"/>
                </a:lnTo>
                <a:lnTo>
                  <a:pt x="2325738" y="15557"/>
                </a:lnTo>
                <a:lnTo>
                  <a:pt x="2283650" y="4013"/>
                </a:lnTo>
                <a:lnTo>
                  <a:pt x="2238933" y="0"/>
                </a:lnTo>
                <a:close/>
              </a:path>
            </a:pathLst>
          </a:custGeom>
          <a:solidFill>
            <a:srgbClr val="CCCD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536009" y="2179827"/>
            <a:ext cx="179197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35" dirty="0">
                <a:latin typeface="Arial"/>
                <a:cs typeface="Arial"/>
              </a:rPr>
              <a:t>Tehokkuus</a:t>
            </a:r>
            <a:endParaRPr sz="29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431705" y="3037197"/>
            <a:ext cx="2003425" cy="2503805"/>
            <a:chOff x="6431705" y="3037197"/>
            <a:chExt cx="2003425" cy="2503805"/>
          </a:xfrm>
        </p:grpSpPr>
        <p:sp>
          <p:nvSpPr>
            <p:cNvPr id="18" name="object 18"/>
            <p:cNvSpPr/>
            <p:nvPr/>
          </p:nvSpPr>
          <p:spPr>
            <a:xfrm>
              <a:off x="6438055" y="3043547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1791144" y="0"/>
                  </a:moveTo>
                  <a:lnTo>
                    <a:pt x="199021" y="0"/>
                  </a:lnTo>
                  <a:lnTo>
                    <a:pt x="153390" y="5257"/>
                  </a:lnTo>
                  <a:lnTo>
                    <a:pt x="111493" y="20231"/>
                  </a:lnTo>
                  <a:lnTo>
                    <a:pt x="74548" y="43726"/>
                  </a:lnTo>
                  <a:lnTo>
                    <a:pt x="43726" y="74549"/>
                  </a:lnTo>
                  <a:lnTo>
                    <a:pt x="20231" y="111493"/>
                  </a:lnTo>
                  <a:lnTo>
                    <a:pt x="5257" y="153390"/>
                  </a:lnTo>
                  <a:lnTo>
                    <a:pt x="0" y="199021"/>
                  </a:lnTo>
                  <a:lnTo>
                    <a:pt x="0" y="2291930"/>
                  </a:lnTo>
                  <a:lnTo>
                    <a:pt x="5257" y="2337562"/>
                  </a:lnTo>
                  <a:lnTo>
                    <a:pt x="20231" y="2379459"/>
                  </a:lnTo>
                  <a:lnTo>
                    <a:pt x="43726" y="2416416"/>
                  </a:lnTo>
                  <a:lnTo>
                    <a:pt x="74548" y="2447226"/>
                  </a:lnTo>
                  <a:lnTo>
                    <a:pt x="111493" y="2470721"/>
                  </a:lnTo>
                  <a:lnTo>
                    <a:pt x="153390" y="2485694"/>
                  </a:lnTo>
                  <a:lnTo>
                    <a:pt x="199021" y="2490952"/>
                  </a:lnTo>
                  <a:lnTo>
                    <a:pt x="1791144" y="2490952"/>
                  </a:lnTo>
                  <a:lnTo>
                    <a:pt x="1836775" y="2485694"/>
                  </a:lnTo>
                  <a:lnTo>
                    <a:pt x="1878660" y="2470721"/>
                  </a:lnTo>
                  <a:lnTo>
                    <a:pt x="1915617" y="2447226"/>
                  </a:lnTo>
                  <a:lnTo>
                    <a:pt x="1946427" y="2416416"/>
                  </a:lnTo>
                  <a:lnTo>
                    <a:pt x="1969922" y="2379459"/>
                  </a:lnTo>
                  <a:lnTo>
                    <a:pt x="1984895" y="2337562"/>
                  </a:lnTo>
                  <a:lnTo>
                    <a:pt x="1990153" y="2291930"/>
                  </a:lnTo>
                  <a:lnTo>
                    <a:pt x="1990153" y="199021"/>
                  </a:lnTo>
                  <a:lnTo>
                    <a:pt x="1984895" y="153390"/>
                  </a:lnTo>
                  <a:lnTo>
                    <a:pt x="1969922" y="111493"/>
                  </a:lnTo>
                  <a:lnTo>
                    <a:pt x="1946427" y="74549"/>
                  </a:lnTo>
                  <a:lnTo>
                    <a:pt x="1915617" y="43726"/>
                  </a:lnTo>
                  <a:lnTo>
                    <a:pt x="1878660" y="20231"/>
                  </a:lnTo>
                  <a:lnTo>
                    <a:pt x="1836775" y="5257"/>
                  </a:lnTo>
                  <a:lnTo>
                    <a:pt x="1791144" y="0"/>
                  </a:lnTo>
                  <a:close/>
                </a:path>
              </a:pathLst>
            </a:custGeom>
            <a:solidFill>
              <a:srgbClr val="2D6F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438055" y="3043547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0" y="199021"/>
                  </a:moveTo>
                  <a:lnTo>
                    <a:pt x="5257" y="153390"/>
                  </a:lnTo>
                  <a:lnTo>
                    <a:pt x="20231" y="111493"/>
                  </a:lnTo>
                  <a:lnTo>
                    <a:pt x="43726" y="74548"/>
                  </a:lnTo>
                  <a:lnTo>
                    <a:pt x="74549" y="43726"/>
                  </a:lnTo>
                  <a:lnTo>
                    <a:pt x="111493" y="20231"/>
                  </a:lnTo>
                  <a:lnTo>
                    <a:pt x="153390" y="5257"/>
                  </a:lnTo>
                  <a:lnTo>
                    <a:pt x="199021" y="0"/>
                  </a:lnTo>
                  <a:lnTo>
                    <a:pt x="1791144" y="0"/>
                  </a:lnTo>
                  <a:lnTo>
                    <a:pt x="1836775" y="5257"/>
                  </a:lnTo>
                  <a:lnTo>
                    <a:pt x="1878660" y="20231"/>
                  </a:lnTo>
                  <a:lnTo>
                    <a:pt x="1915617" y="43726"/>
                  </a:lnTo>
                  <a:lnTo>
                    <a:pt x="1946427" y="74548"/>
                  </a:lnTo>
                  <a:lnTo>
                    <a:pt x="1969922" y="111493"/>
                  </a:lnTo>
                  <a:lnTo>
                    <a:pt x="1984895" y="153390"/>
                  </a:lnTo>
                  <a:lnTo>
                    <a:pt x="1990153" y="199021"/>
                  </a:lnTo>
                  <a:lnTo>
                    <a:pt x="1990153" y="2291930"/>
                  </a:lnTo>
                  <a:lnTo>
                    <a:pt x="1984895" y="2337562"/>
                  </a:lnTo>
                  <a:lnTo>
                    <a:pt x="1969922" y="2379459"/>
                  </a:lnTo>
                  <a:lnTo>
                    <a:pt x="1946427" y="2416416"/>
                  </a:lnTo>
                  <a:lnTo>
                    <a:pt x="1915617" y="2447226"/>
                  </a:lnTo>
                  <a:lnTo>
                    <a:pt x="1878660" y="2470721"/>
                  </a:lnTo>
                  <a:lnTo>
                    <a:pt x="1836775" y="2485694"/>
                  </a:lnTo>
                  <a:lnTo>
                    <a:pt x="1791144" y="2490952"/>
                  </a:lnTo>
                  <a:lnTo>
                    <a:pt x="199021" y="2490952"/>
                  </a:lnTo>
                  <a:lnTo>
                    <a:pt x="153390" y="2485694"/>
                  </a:lnTo>
                  <a:lnTo>
                    <a:pt x="111493" y="2470721"/>
                  </a:lnTo>
                  <a:lnTo>
                    <a:pt x="74549" y="2447226"/>
                  </a:lnTo>
                  <a:lnTo>
                    <a:pt x="43726" y="2416416"/>
                  </a:lnTo>
                  <a:lnTo>
                    <a:pt x="20231" y="2379459"/>
                  </a:lnTo>
                  <a:lnTo>
                    <a:pt x="5257" y="2337562"/>
                  </a:lnTo>
                  <a:lnTo>
                    <a:pt x="0" y="2291930"/>
                  </a:lnTo>
                  <a:lnTo>
                    <a:pt x="0" y="19902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523068" y="3605767"/>
            <a:ext cx="1758314" cy="135445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ct val="89000"/>
              </a:lnSpc>
              <a:spcBef>
                <a:spcPts val="305"/>
              </a:spcBef>
            </a:pP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Käytämme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resurssit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 viisaasti</a:t>
            </a:r>
            <a:r>
              <a:rPr sz="16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ja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vastuullisesti, huomioiden aluetalouden kokonaisuuden.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863565" y="1893892"/>
            <a:ext cx="2487930" cy="3832225"/>
          </a:xfrm>
          <a:custGeom>
            <a:avLst/>
            <a:gdLst/>
            <a:ahLst/>
            <a:cxnLst/>
            <a:rect l="l" t="t" r="r" b="b"/>
            <a:pathLst>
              <a:path w="2487929" h="3832225">
                <a:moveTo>
                  <a:pt x="2238933" y="0"/>
                </a:moveTo>
                <a:lnTo>
                  <a:pt x="248767" y="0"/>
                </a:lnTo>
                <a:lnTo>
                  <a:pt x="204050" y="4013"/>
                </a:lnTo>
                <a:lnTo>
                  <a:pt x="161963" y="15557"/>
                </a:lnTo>
                <a:lnTo>
                  <a:pt x="123215" y="33959"/>
                </a:lnTo>
                <a:lnTo>
                  <a:pt x="88493" y="58508"/>
                </a:lnTo>
                <a:lnTo>
                  <a:pt x="58508" y="88493"/>
                </a:lnTo>
                <a:lnTo>
                  <a:pt x="33959" y="123215"/>
                </a:lnTo>
                <a:lnTo>
                  <a:pt x="15557" y="161963"/>
                </a:lnTo>
                <a:lnTo>
                  <a:pt x="4013" y="204050"/>
                </a:lnTo>
                <a:lnTo>
                  <a:pt x="0" y="248767"/>
                </a:lnTo>
                <a:lnTo>
                  <a:pt x="0" y="3583444"/>
                </a:lnTo>
                <a:lnTo>
                  <a:pt x="4013" y="3628161"/>
                </a:lnTo>
                <a:lnTo>
                  <a:pt x="15557" y="3670249"/>
                </a:lnTo>
                <a:lnTo>
                  <a:pt x="33959" y="3709009"/>
                </a:lnTo>
                <a:lnTo>
                  <a:pt x="58508" y="3743731"/>
                </a:lnTo>
                <a:lnTo>
                  <a:pt x="88493" y="3773716"/>
                </a:lnTo>
                <a:lnTo>
                  <a:pt x="123215" y="3798265"/>
                </a:lnTo>
                <a:lnTo>
                  <a:pt x="161963" y="3816667"/>
                </a:lnTo>
                <a:lnTo>
                  <a:pt x="204050" y="3828211"/>
                </a:lnTo>
                <a:lnTo>
                  <a:pt x="248767" y="3832225"/>
                </a:lnTo>
                <a:lnTo>
                  <a:pt x="2238921" y="3832225"/>
                </a:lnTo>
                <a:lnTo>
                  <a:pt x="2283637" y="3828211"/>
                </a:lnTo>
                <a:lnTo>
                  <a:pt x="2325725" y="3816667"/>
                </a:lnTo>
                <a:lnTo>
                  <a:pt x="2364485" y="3798265"/>
                </a:lnTo>
                <a:lnTo>
                  <a:pt x="2399207" y="3773716"/>
                </a:lnTo>
                <a:lnTo>
                  <a:pt x="2429192" y="3743731"/>
                </a:lnTo>
                <a:lnTo>
                  <a:pt x="2453741" y="3709009"/>
                </a:lnTo>
                <a:lnTo>
                  <a:pt x="2472143" y="3670261"/>
                </a:lnTo>
                <a:lnTo>
                  <a:pt x="2483688" y="3628174"/>
                </a:lnTo>
                <a:lnTo>
                  <a:pt x="2487701" y="3583457"/>
                </a:lnTo>
                <a:lnTo>
                  <a:pt x="2487701" y="248767"/>
                </a:lnTo>
                <a:lnTo>
                  <a:pt x="2483688" y="204050"/>
                </a:lnTo>
                <a:lnTo>
                  <a:pt x="2472143" y="161963"/>
                </a:lnTo>
                <a:lnTo>
                  <a:pt x="2453741" y="123215"/>
                </a:lnTo>
                <a:lnTo>
                  <a:pt x="2429192" y="88493"/>
                </a:lnTo>
                <a:lnTo>
                  <a:pt x="2399207" y="58508"/>
                </a:lnTo>
                <a:lnTo>
                  <a:pt x="2364485" y="33959"/>
                </a:lnTo>
                <a:lnTo>
                  <a:pt x="2325738" y="15557"/>
                </a:lnTo>
                <a:lnTo>
                  <a:pt x="2283650" y="4013"/>
                </a:lnTo>
                <a:lnTo>
                  <a:pt x="2238933" y="0"/>
                </a:lnTo>
                <a:close/>
              </a:path>
            </a:pathLst>
          </a:custGeom>
          <a:solidFill>
            <a:srgbClr val="CCCD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964951" y="2179827"/>
            <a:ext cx="2268220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10" dirty="0">
                <a:latin typeface="Arial"/>
                <a:cs typeface="Arial"/>
              </a:rPr>
              <a:t>Uudistuminen</a:t>
            </a:r>
            <a:endParaRPr sz="29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9105985" y="3037197"/>
            <a:ext cx="2003425" cy="2503805"/>
            <a:chOff x="9105985" y="3037197"/>
            <a:chExt cx="2003425" cy="2503805"/>
          </a:xfrm>
        </p:grpSpPr>
        <p:sp>
          <p:nvSpPr>
            <p:cNvPr id="24" name="object 24"/>
            <p:cNvSpPr/>
            <p:nvPr/>
          </p:nvSpPr>
          <p:spPr>
            <a:xfrm>
              <a:off x="9112335" y="3043547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1791144" y="0"/>
                  </a:moveTo>
                  <a:lnTo>
                    <a:pt x="199021" y="0"/>
                  </a:lnTo>
                  <a:lnTo>
                    <a:pt x="153390" y="5257"/>
                  </a:lnTo>
                  <a:lnTo>
                    <a:pt x="111493" y="20231"/>
                  </a:lnTo>
                  <a:lnTo>
                    <a:pt x="74548" y="43726"/>
                  </a:lnTo>
                  <a:lnTo>
                    <a:pt x="43726" y="74549"/>
                  </a:lnTo>
                  <a:lnTo>
                    <a:pt x="20231" y="111493"/>
                  </a:lnTo>
                  <a:lnTo>
                    <a:pt x="5257" y="153390"/>
                  </a:lnTo>
                  <a:lnTo>
                    <a:pt x="0" y="199021"/>
                  </a:lnTo>
                  <a:lnTo>
                    <a:pt x="0" y="2291930"/>
                  </a:lnTo>
                  <a:lnTo>
                    <a:pt x="5257" y="2337562"/>
                  </a:lnTo>
                  <a:lnTo>
                    <a:pt x="20231" y="2379459"/>
                  </a:lnTo>
                  <a:lnTo>
                    <a:pt x="43726" y="2416416"/>
                  </a:lnTo>
                  <a:lnTo>
                    <a:pt x="74548" y="2447226"/>
                  </a:lnTo>
                  <a:lnTo>
                    <a:pt x="111493" y="2470721"/>
                  </a:lnTo>
                  <a:lnTo>
                    <a:pt x="153390" y="2485694"/>
                  </a:lnTo>
                  <a:lnTo>
                    <a:pt x="199021" y="2490952"/>
                  </a:lnTo>
                  <a:lnTo>
                    <a:pt x="1791144" y="2490952"/>
                  </a:lnTo>
                  <a:lnTo>
                    <a:pt x="1836775" y="2485694"/>
                  </a:lnTo>
                  <a:lnTo>
                    <a:pt x="1878660" y="2470721"/>
                  </a:lnTo>
                  <a:lnTo>
                    <a:pt x="1915617" y="2447226"/>
                  </a:lnTo>
                  <a:lnTo>
                    <a:pt x="1946427" y="2416416"/>
                  </a:lnTo>
                  <a:lnTo>
                    <a:pt x="1969922" y="2379459"/>
                  </a:lnTo>
                  <a:lnTo>
                    <a:pt x="1984895" y="2337562"/>
                  </a:lnTo>
                  <a:lnTo>
                    <a:pt x="1990153" y="2291930"/>
                  </a:lnTo>
                  <a:lnTo>
                    <a:pt x="1990153" y="199021"/>
                  </a:lnTo>
                  <a:lnTo>
                    <a:pt x="1984895" y="153390"/>
                  </a:lnTo>
                  <a:lnTo>
                    <a:pt x="1969922" y="111493"/>
                  </a:lnTo>
                  <a:lnTo>
                    <a:pt x="1946427" y="74549"/>
                  </a:lnTo>
                  <a:lnTo>
                    <a:pt x="1915617" y="43726"/>
                  </a:lnTo>
                  <a:lnTo>
                    <a:pt x="1878660" y="20231"/>
                  </a:lnTo>
                  <a:lnTo>
                    <a:pt x="1836775" y="5257"/>
                  </a:lnTo>
                  <a:lnTo>
                    <a:pt x="1791144" y="0"/>
                  </a:lnTo>
                  <a:close/>
                </a:path>
              </a:pathLst>
            </a:custGeom>
            <a:solidFill>
              <a:srgbClr val="5B9B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112335" y="3043547"/>
              <a:ext cx="1990725" cy="2491105"/>
            </a:xfrm>
            <a:custGeom>
              <a:avLst/>
              <a:gdLst/>
              <a:ahLst/>
              <a:cxnLst/>
              <a:rect l="l" t="t" r="r" b="b"/>
              <a:pathLst>
                <a:path w="1990725" h="2491104">
                  <a:moveTo>
                    <a:pt x="0" y="199021"/>
                  </a:moveTo>
                  <a:lnTo>
                    <a:pt x="5257" y="153390"/>
                  </a:lnTo>
                  <a:lnTo>
                    <a:pt x="20231" y="111493"/>
                  </a:lnTo>
                  <a:lnTo>
                    <a:pt x="43726" y="74548"/>
                  </a:lnTo>
                  <a:lnTo>
                    <a:pt x="74549" y="43726"/>
                  </a:lnTo>
                  <a:lnTo>
                    <a:pt x="111493" y="20231"/>
                  </a:lnTo>
                  <a:lnTo>
                    <a:pt x="153390" y="5257"/>
                  </a:lnTo>
                  <a:lnTo>
                    <a:pt x="199021" y="0"/>
                  </a:lnTo>
                  <a:lnTo>
                    <a:pt x="1791144" y="0"/>
                  </a:lnTo>
                  <a:lnTo>
                    <a:pt x="1836775" y="5257"/>
                  </a:lnTo>
                  <a:lnTo>
                    <a:pt x="1878660" y="20231"/>
                  </a:lnTo>
                  <a:lnTo>
                    <a:pt x="1915617" y="43726"/>
                  </a:lnTo>
                  <a:lnTo>
                    <a:pt x="1946427" y="74548"/>
                  </a:lnTo>
                  <a:lnTo>
                    <a:pt x="1969922" y="111493"/>
                  </a:lnTo>
                  <a:lnTo>
                    <a:pt x="1984895" y="153390"/>
                  </a:lnTo>
                  <a:lnTo>
                    <a:pt x="1990153" y="199021"/>
                  </a:lnTo>
                  <a:lnTo>
                    <a:pt x="1990153" y="2291930"/>
                  </a:lnTo>
                  <a:lnTo>
                    <a:pt x="1984895" y="2337562"/>
                  </a:lnTo>
                  <a:lnTo>
                    <a:pt x="1969922" y="2379459"/>
                  </a:lnTo>
                  <a:lnTo>
                    <a:pt x="1946427" y="2416416"/>
                  </a:lnTo>
                  <a:lnTo>
                    <a:pt x="1915617" y="2447226"/>
                  </a:lnTo>
                  <a:lnTo>
                    <a:pt x="1878660" y="2470721"/>
                  </a:lnTo>
                  <a:lnTo>
                    <a:pt x="1836775" y="2485694"/>
                  </a:lnTo>
                  <a:lnTo>
                    <a:pt x="1791144" y="2490952"/>
                  </a:lnTo>
                  <a:lnTo>
                    <a:pt x="199021" y="2490952"/>
                  </a:lnTo>
                  <a:lnTo>
                    <a:pt x="153390" y="2485694"/>
                  </a:lnTo>
                  <a:lnTo>
                    <a:pt x="111493" y="2470721"/>
                  </a:lnTo>
                  <a:lnTo>
                    <a:pt x="74549" y="2447226"/>
                  </a:lnTo>
                  <a:lnTo>
                    <a:pt x="43726" y="2416416"/>
                  </a:lnTo>
                  <a:lnTo>
                    <a:pt x="20231" y="2379459"/>
                  </a:lnTo>
                  <a:lnTo>
                    <a:pt x="5257" y="2337562"/>
                  </a:lnTo>
                  <a:lnTo>
                    <a:pt x="0" y="2291930"/>
                  </a:lnTo>
                  <a:lnTo>
                    <a:pt x="0" y="199021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9197545" y="3185143"/>
            <a:ext cx="1701164" cy="222313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ct val="89000"/>
              </a:lnSpc>
              <a:spcBef>
                <a:spcPts val="305"/>
              </a:spcBef>
            </a:pP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Hyödynnämme digitalisaatiota, kokeilemme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rohkeasti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ja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kehitämme toimintaamme jatkuvasti muuttuvan </a:t>
            </a:r>
            <a:r>
              <a:rPr sz="1600" spc="-15" dirty="0">
                <a:solidFill>
                  <a:srgbClr val="FFFFFF"/>
                </a:solidFill>
                <a:latin typeface="Arial"/>
                <a:cs typeface="Arial"/>
              </a:rPr>
              <a:t>toimintaympäristön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tarpeisiin.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4</a:t>
            </a:fld>
            <a:endParaRPr spc="-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STRATEGISET</a:t>
            </a:r>
            <a:r>
              <a:rPr spc="-180" dirty="0"/>
              <a:t> </a:t>
            </a:r>
            <a:r>
              <a:rPr spc="-10" dirty="0"/>
              <a:t>PAINOPISTEET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3923" y="1474674"/>
            <a:ext cx="10183495" cy="386524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527685" algn="l"/>
              </a:tabLst>
            </a:pPr>
            <a:r>
              <a:rPr sz="2800" b="1" spc="-10" dirty="0">
                <a:latin typeface="Arial"/>
                <a:cs typeface="Arial"/>
              </a:rPr>
              <a:t>Kuntalainen,</a:t>
            </a:r>
            <a:r>
              <a:rPr sz="2800" b="1" spc="-1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työvoima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ja</a:t>
            </a:r>
            <a:r>
              <a:rPr sz="2800" b="1" spc="-1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elinvoima</a:t>
            </a:r>
            <a:endParaRPr sz="2800" dirty="0">
              <a:latin typeface="Arial"/>
              <a:cs typeface="Arial"/>
            </a:endParaRPr>
          </a:p>
          <a:p>
            <a:pPr marL="241300" marR="5080" lvl="1" indent="-229235">
              <a:lnSpc>
                <a:spcPts val="2110"/>
              </a:lnSpc>
              <a:spcBef>
                <a:spcPts val="1005"/>
              </a:spcBef>
              <a:buChar char="•"/>
              <a:tabLst>
                <a:tab pos="241300" algn="l"/>
              </a:tabLst>
            </a:pPr>
            <a:r>
              <a:rPr sz="2200" spc="-20" dirty="0">
                <a:latin typeface="Arial"/>
                <a:cs typeface="Arial"/>
              </a:rPr>
              <a:t>Kuntayhtymä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Kymppi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varmistaa,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että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Kympin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palvelut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ovat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saavutettavia,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oikea-</a:t>
            </a:r>
            <a:r>
              <a:rPr sz="2200" spc="-25" dirty="0">
                <a:latin typeface="Arial"/>
                <a:cs typeface="Arial"/>
              </a:rPr>
              <a:t>aikaisia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vaikuttavia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kaikille</a:t>
            </a:r>
            <a:r>
              <a:rPr sz="2200" spc="-15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asiakasryhmille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koko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elämänkaaren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aikana,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mukaan lukien</a:t>
            </a:r>
            <a:r>
              <a:rPr sz="2200" spc="-1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osa-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spc="-30" dirty="0">
                <a:latin typeface="Arial"/>
                <a:cs typeface="Arial"/>
              </a:rPr>
              <a:t>vajaatyökykyiset.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Erityisesti</a:t>
            </a:r>
            <a:r>
              <a:rPr sz="2200" spc="-1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pyrimme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ennaltaehkäisemään </a:t>
            </a:r>
            <a:r>
              <a:rPr sz="2200" spc="-35" dirty="0">
                <a:latin typeface="Arial"/>
                <a:cs typeface="Arial"/>
              </a:rPr>
              <a:t>pitkäaikaistyöttömyyttä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hakemaan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ratkaisuja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nuorten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maahanmuuttajien tilanteisiin.</a:t>
            </a:r>
            <a:endParaRPr sz="2200" dirty="0">
              <a:latin typeface="Arial"/>
              <a:cs typeface="Arial"/>
            </a:endParaRPr>
          </a:p>
          <a:p>
            <a:pPr marL="241300" marR="224154" lvl="1" indent="-229235">
              <a:lnSpc>
                <a:spcPts val="2110"/>
              </a:lnSpc>
              <a:spcBef>
                <a:spcPts val="1010"/>
              </a:spcBef>
              <a:buChar char="•"/>
              <a:tabLst>
                <a:tab pos="241300" algn="l"/>
              </a:tabLst>
            </a:pPr>
            <a:r>
              <a:rPr sz="2200" spc="-20" dirty="0">
                <a:latin typeface="Arial"/>
                <a:cs typeface="Arial"/>
              </a:rPr>
              <a:t>Ennakoimme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väestörakenteen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muutoksia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kehitämme</a:t>
            </a:r>
            <a:r>
              <a:rPr sz="2200" spc="-25" dirty="0">
                <a:latin typeface="Arial"/>
                <a:cs typeface="Arial"/>
              </a:rPr>
              <a:t> ratkaisuja,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jotka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tukevat nuorten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koulutus-</a:t>
            </a:r>
            <a:r>
              <a:rPr sz="2200" spc="-1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spc="-30" dirty="0">
                <a:latin typeface="Arial"/>
                <a:cs typeface="Arial"/>
              </a:rPr>
              <a:t>työllistymispolkuja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työikäisten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osaamisen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kehittämistä. </a:t>
            </a:r>
            <a:r>
              <a:rPr sz="2200" dirty="0">
                <a:latin typeface="Arial"/>
                <a:cs typeface="Arial"/>
              </a:rPr>
              <a:t>Pyrimme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luomaan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edellytyksiä,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joiden</a:t>
            </a:r>
            <a:r>
              <a:rPr sz="2200" spc="-13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avulla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yli</a:t>
            </a:r>
            <a:r>
              <a:rPr sz="2200" spc="-135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55-</a:t>
            </a:r>
            <a:r>
              <a:rPr sz="2200" dirty="0">
                <a:latin typeface="Arial"/>
                <a:cs typeface="Arial"/>
              </a:rPr>
              <a:t>vuotiaat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ovat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työelämässä </a:t>
            </a:r>
            <a:r>
              <a:rPr sz="2200" spc="-20" dirty="0">
                <a:latin typeface="Arial"/>
                <a:cs typeface="Arial"/>
              </a:rPr>
              <a:t>pidempään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1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ovat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arvostettu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osa</a:t>
            </a:r>
            <a:r>
              <a:rPr sz="2200" spc="-135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yhteiskunnan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työelämän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rakennetta.</a:t>
            </a:r>
            <a:endParaRPr sz="2200" dirty="0">
              <a:latin typeface="Arial"/>
              <a:cs typeface="Arial"/>
            </a:endParaRPr>
          </a:p>
          <a:p>
            <a:pPr marL="241300" marR="1257300" lvl="1" indent="-229235">
              <a:lnSpc>
                <a:spcPts val="2110"/>
              </a:lnSpc>
              <a:spcBef>
                <a:spcPts val="1005"/>
              </a:spcBef>
              <a:buChar char="•"/>
              <a:tabLst>
                <a:tab pos="241300" algn="l"/>
              </a:tabLst>
            </a:pPr>
            <a:r>
              <a:rPr sz="2200" dirty="0">
                <a:latin typeface="Arial"/>
                <a:cs typeface="Arial"/>
              </a:rPr>
              <a:t>Tuemme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yritysten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ja</a:t>
            </a:r>
            <a:r>
              <a:rPr sz="2200" spc="-1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muiden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toimijoiden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30" dirty="0">
                <a:latin typeface="Arial"/>
                <a:cs typeface="Arial"/>
              </a:rPr>
              <a:t>kasvua</a:t>
            </a:r>
            <a:r>
              <a:rPr sz="2200" spc="-14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varmistamalla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osaavan </a:t>
            </a:r>
            <a:r>
              <a:rPr sz="2200" spc="-20" dirty="0">
                <a:latin typeface="Arial"/>
                <a:cs typeface="Arial"/>
              </a:rPr>
              <a:t>työvoiman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saatavuuden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kehittämällä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30" dirty="0">
                <a:latin typeface="Arial"/>
                <a:cs typeface="Arial"/>
              </a:rPr>
              <a:t>osaamispääomaa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alueellisesti.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STRATEGISET</a:t>
            </a:r>
            <a:r>
              <a:rPr spc="-180" dirty="0"/>
              <a:t> </a:t>
            </a:r>
            <a:r>
              <a:rPr spc="-10" dirty="0"/>
              <a:t>PAINOPISTEET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4482" y="1598287"/>
            <a:ext cx="10245725" cy="3328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6400" indent="-393700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406400" algn="l"/>
              </a:tabLst>
            </a:pPr>
            <a:r>
              <a:rPr sz="2800" b="1" spc="-25" dirty="0">
                <a:latin typeface="Arial"/>
                <a:cs typeface="Arial"/>
              </a:rPr>
              <a:t>Talous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ja</a:t>
            </a:r>
            <a:r>
              <a:rPr sz="2800" b="1" spc="-14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resurssien</a:t>
            </a:r>
            <a:r>
              <a:rPr sz="2800" b="1" spc="-1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hallinta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65"/>
              </a:spcBef>
              <a:buFont typeface="Arial"/>
              <a:buAutoNum type="arabicPeriod" startAt="2"/>
            </a:pPr>
            <a:endParaRPr sz="2800" dirty="0">
              <a:latin typeface="Arial"/>
              <a:cs typeface="Arial"/>
            </a:endParaRPr>
          </a:p>
          <a:p>
            <a:pPr marL="240665" lvl="1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2200" spc="-30" dirty="0">
                <a:latin typeface="Arial"/>
                <a:cs typeface="Arial"/>
              </a:rPr>
              <a:t>Taloudellinen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kestävyys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strategiamme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perusta.</a:t>
            </a:r>
            <a:endParaRPr sz="2200" dirty="0">
              <a:latin typeface="Arial"/>
              <a:cs typeface="Arial"/>
            </a:endParaRPr>
          </a:p>
          <a:p>
            <a:pPr marL="240665" marR="1013460" lvl="1" indent="-228600">
              <a:lnSpc>
                <a:spcPts val="2210"/>
              </a:lnSpc>
              <a:spcBef>
                <a:spcPts val="1025"/>
              </a:spcBef>
              <a:buChar char="•"/>
              <a:tabLst>
                <a:tab pos="243204" algn="l"/>
              </a:tabLst>
            </a:pPr>
            <a:r>
              <a:rPr sz="2200" spc="-35" dirty="0">
                <a:latin typeface="Arial"/>
                <a:cs typeface="Arial"/>
              </a:rPr>
              <a:t>Vahvistamme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Kympin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alueen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elinvoimaa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vaikuttavilla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toimenpiteillä,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jotka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lisäävät 	</a:t>
            </a:r>
            <a:r>
              <a:rPr sz="2200" spc="-20" dirty="0">
                <a:latin typeface="Arial"/>
                <a:cs typeface="Arial"/>
              </a:rPr>
              <a:t>työllisyyttä,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vahvistavat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verotuloja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tukevat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kuntien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taloudellista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kestävyyttä.</a:t>
            </a:r>
            <a:endParaRPr sz="2200" dirty="0">
              <a:latin typeface="Arial"/>
              <a:cs typeface="Arial"/>
            </a:endParaRPr>
          </a:p>
          <a:p>
            <a:pPr marL="242570" marR="5080" lvl="1" indent="-228600">
              <a:lnSpc>
                <a:spcPts val="2210"/>
              </a:lnSpc>
              <a:spcBef>
                <a:spcPts val="980"/>
              </a:spcBef>
              <a:buChar char="•"/>
              <a:tabLst>
                <a:tab pos="242570" algn="l"/>
              </a:tabLst>
            </a:pPr>
            <a:r>
              <a:rPr sz="2200" spc="-40" dirty="0">
                <a:latin typeface="Arial"/>
                <a:cs typeface="Arial"/>
              </a:rPr>
              <a:t>Tehostamme</a:t>
            </a:r>
            <a:r>
              <a:rPr sz="2200" spc="-18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prosesseja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hankintoja,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varmistamme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kustannusvaikuttavuuden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tuemme </a:t>
            </a:r>
            <a:r>
              <a:rPr sz="2200" spc="-20" dirty="0">
                <a:latin typeface="Arial"/>
                <a:cs typeface="Arial"/>
              </a:rPr>
              <a:t>päätöksentekoa</a:t>
            </a:r>
            <a:r>
              <a:rPr sz="2200" spc="-17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läpinäkyvällä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tiedolla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johtamisella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avoimella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viestinnällä</a:t>
            </a:r>
            <a:r>
              <a:rPr sz="2000" spc="-1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STRATEGISET</a:t>
            </a:r>
            <a:r>
              <a:rPr spc="-180" dirty="0"/>
              <a:t> </a:t>
            </a:r>
            <a:r>
              <a:rPr spc="-10" dirty="0"/>
              <a:t>PAINOPISTEET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7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3718" y="1598287"/>
            <a:ext cx="10100945" cy="34746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5765" indent="-393065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405765" algn="l"/>
              </a:tabLst>
            </a:pPr>
            <a:r>
              <a:rPr sz="2800" b="1" spc="-20" dirty="0">
                <a:latin typeface="Arial"/>
                <a:cs typeface="Arial"/>
              </a:rPr>
              <a:t>Digitalisaatio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ja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asiakaslähtöisyys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60"/>
              </a:spcBef>
              <a:buFont typeface="Arial"/>
              <a:buAutoNum type="arabicPeriod" startAt="3"/>
            </a:pPr>
            <a:endParaRPr sz="2800" dirty="0">
              <a:latin typeface="Arial"/>
              <a:cs typeface="Arial"/>
            </a:endParaRPr>
          </a:p>
          <a:p>
            <a:pPr marL="241300" lvl="1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2200" spc="-20" dirty="0">
                <a:latin typeface="Arial"/>
                <a:cs typeface="Arial"/>
              </a:rPr>
              <a:t>Digitalisaatio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tukee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palveluiden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sujuvuutta,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lähipalveluita</a:t>
            </a:r>
            <a:r>
              <a:rPr sz="2200" spc="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asiakaslähtöistä</a:t>
            </a:r>
            <a:r>
              <a:rPr sz="2200" spc="-14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toimintaa.</a:t>
            </a:r>
            <a:endParaRPr sz="2200" dirty="0">
              <a:latin typeface="Arial"/>
              <a:cs typeface="Arial"/>
            </a:endParaRPr>
          </a:p>
          <a:p>
            <a:pPr marL="241300" marR="5080" lvl="1" indent="-229235">
              <a:lnSpc>
                <a:spcPts val="2200"/>
              </a:lnSpc>
              <a:spcBef>
                <a:spcPts val="1045"/>
              </a:spcBef>
              <a:buChar char="•"/>
              <a:tabLst>
                <a:tab pos="241300" algn="l"/>
              </a:tabLst>
            </a:pPr>
            <a:r>
              <a:rPr sz="2200" spc="-20" dirty="0">
                <a:latin typeface="Arial"/>
                <a:cs typeface="Arial"/>
              </a:rPr>
              <a:t>Hyödynnämme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dataa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digitaalisia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ratkaisuja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kuten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tekoälyä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palveluiden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kehittämisessä, </a:t>
            </a:r>
            <a:r>
              <a:rPr sz="2200" spc="-20" dirty="0">
                <a:latin typeface="Arial"/>
                <a:cs typeface="Arial"/>
              </a:rPr>
              <a:t>ohjauksessa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kohdentamisessa,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mutta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pidämme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ihmisen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kohtaamisen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keskiössä.</a:t>
            </a:r>
            <a:endParaRPr sz="2200" dirty="0">
              <a:latin typeface="Arial"/>
              <a:cs typeface="Arial"/>
            </a:endParaRPr>
          </a:p>
          <a:p>
            <a:pPr marL="241935" marR="184150" lvl="1" indent="-229235">
              <a:lnSpc>
                <a:spcPts val="2200"/>
              </a:lnSpc>
              <a:spcBef>
                <a:spcPts val="1000"/>
              </a:spcBef>
              <a:buChar char="•"/>
              <a:tabLst>
                <a:tab pos="241935" algn="l"/>
              </a:tabLst>
            </a:pPr>
            <a:r>
              <a:rPr sz="2200" dirty="0">
                <a:latin typeface="Arial"/>
                <a:cs typeface="Arial"/>
              </a:rPr>
              <a:t>Kehitämme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henkilöstön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osaamista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digitalisaation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hyödyntämiseen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siellä,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missä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lisää </a:t>
            </a:r>
            <a:r>
              <a:rPr sz="2200" dirty="0">
                <a:latin typeface="Arial"/>
                <a:cs typeface="Arial"/>
              </a:rPr>
              <a:t>tehokkuutta</a:t>
            </a:r>
            <a:r>
              <a:rPr sz="2200" spc="-1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vaikuttavuutta.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STRATEGISET</a:t>
            </a:r>
            <a:r>
              <a:rPr spc="-180" dirty="0"/>
              <a:t> </a:t>
            </a:r>
            <a:r>
              <a:rPr spc="-10" dirty="0"/>
              <a:t>PAINOPISTEET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8</a:t>
            </a:fld>
            <a:endParaRPr spc="-50" dirty="0"/>
          </a:p>
        </p:txBody>
      </p:sp>
      <p:sp>
        <p:nvSpPr>
          <p:cNvPr id="3" name="object 3"/>
          <p:cNvSpPr txBox="1"/>
          <p:nvPr/>
        </p:nvSpPr>
        <p:spPr>
          <a:xfrm>
            <a:off x="913718" y="1598287"/>
            <a:ext cx="10132695" cy="41671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6400" indent="-393700">
              <a:lnSpc>
                <a:spcPct val="100000"/>
              </a:lnSpc>
              <a:spcBef>
                <a:spcPts val="95"/>
              </a:spcBef>
              <a:buAutoNum type="arabicPeriod" startAt="4"/>
              <a:tabLst>
                <a:tab pos="406400" algn="l"/>
              </a:tabLst>
            </a:pPr>
            <a:r>
              <a:rPr sz="2800" b="1" spc="-10" dirty="0">
                <a:latin typeface="Arial"/>
                <a:cs typeface="Arial"/>
              </a:rPr>
              <a:t>Henkilöstö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ja</a:t>
            </a:r>
            <a:r>
              <a:rPr sz="2800" b="1" spc="-1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osaaminen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60"/>
              </a:spcBef>
              <a:buFont typeface="Arial"/>
              <a:buAutoNum type="arabicPeriod" startAt="4"/>
            </a:pPr>
            <a:endParaRPr sz="2800" dirty="0">
              <a:latin typeface="Arial"/>
              <a:cs typeface="Arial"/>
            </a:endParaRPr>
          </a:p>
          <a:p>
            <a:pPr marL="241300" lvl="1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2200" spc="-20" dirty="0">
                <a:latin typeface="Arial"/>
                <a:cs typeface="Arial"/>
              </a:rPr>
              <a:t>Panostamme</a:t>
            </a:r>
            <a:r>
              <a:rPr sz="2200" spc="-17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henkilöstön</a:t>
            </a:r>
            <a:r>
              <a:rPr sz="2200" spc="-12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hyvinvointiin,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työkykyyn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osaamisen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jatkuvaan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kehittämiseen.</a:t>
            </a:r>
            <a:endParaRPr sz="2200" dirty="0">
              <a:latin typeface="Arial"/>
              <a:cs typeface="Arial"/>
            </a:endParaRPr>
          </a:p>
          <a:p>
            <a:pPr marL="240665" marR="518159" lvl="1" indent="-228600">
              <a:lnSpc>
                <a:spcPts val="2200"/>
              </a:lnSpc>
              <a:spcBef>
                <a:spcPts val="1045"/>
              </a:spcBef>
              <a:buChar char="•"/>
              <a:tabLst>
                <a:tab pos="240665" algn="l"/>
              </a:tabLst>
            </a:pPr>
            <a:r>
              <a:rPr sz="2200" spc="-20" dirty="0">
                <a:latin typeface="Arial"/>
                <a:cs typeface="Arial"/>
              </a:rPr>
              <a:t>Rakennamme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kumppanuuksia,</a:t>
            </a:r>
            <a:r>
              <a:rPr sz="2200" spc="-1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jotka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lisäävät</a:t>
            </a:r>
            <a:r>
              <a:rPr sz="2200" spc="-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taloudellista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tehokkuutta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varmistavat </a:t>
            </a:r>
            <a:r>
              <a:rPr sz="2200" dirty="0">
                <a:latin typeface="Arial"/>
                <a:cs typeface="Arial"/>
              </a:rPr>
              <a:t>osaavan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työvoiman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saatavuuden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alueen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tarpeisiin.</a:t>
            </a:r>
            <a:endParaRPr sz="2200" dirty="0">
              <a:latin typeface="Arial"/>
              <a:cs typeface="Arial"/>
            </a:endParaRPr>
          </a:p>
          <a:p>
            <a:pPr marL="241300" marR="399415" lvl="1" indent="-229235">
              <a:lnSpc>
                <a:spcPts val="2200"/>
              </a:lnSpc>
              <a:spcBef>
                <a:spcPts val="1000"/>
              </a:spcBef>
              <a:buChar char="•"/>
              <a:tabLst>
                <a:tab pos="241300" algn="l"/>
              </a:tabLst>
            </a:pPr>
            <a:r>
              <a:rPr sz="2200" spc="-10" dirty="0">
                <a:latin typeface="Arial"/>
                <a:cs typeface="Arial"/>
              </a:rPr>
              <a:t>Edistämme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kokemuksen</a:t>
            </a:r>
            <a:r>
              <a:rPr sz="2200" spc="-1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osaamisen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siirtymistä</a:t>
            </a:r>
            <a:r>
              <a:rPr sz="2200" spc="-10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eri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ikäryhmien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välillä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ilman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raskasta </a:t>
            </a:r>
            <a:r>
              <a:rPr sz="2200" spc="-35" dirty="0">
                <a:latin typeface="Arial"/>
                <a:cs typeface="Arial"/>
              </a:rPr>
              <a:t>ohjelma-</a:t>
            </a:r>
            <a:r>
              <a:rPr sz="2200" spc="-10" dirty="0">
                <a:latin typeface="Arial"/>
                <a:cs typeface="Arial"/>
              </a:rPr>
              <a:t>rakennetta</a:t>
            </a:r>
            <a:r>
              <a:rPr sz="2200" spc="-1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–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luomme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keveitä,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toimivia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tapoja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oppia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yhdessä.</a:t>
            </a:r>
            <a:endParaRPr sz="2200" dirty="0">
              <a:latin typeface="Arial"/>
              <a:cs typeface="Arial"/>
            </a:endParaRPr>
          </a:p>
          <a:p>
            <a:pPr marL="240665" marR="1156335" lvl="1" indent="-228600">
              <a:lnSpc>
                <a:spcPts val="2200"/>
              </a:lnSpc>
              <a:spcBef>
                <a:spcPts val="1000"/>
              </a:spcBef>
              <a:buChar char="•"/>
              <a:tabLst>
                <a:tab pos="240665" algn="l"/>
              </a:tabLst>
            </a:pPr>
            <a:r>
              <a:rPr sz="2200" spc="-20" dirty="0">
                <a:latin typeface="Arial"/>
                <a:cs typeface="Arial"/>
              </a:rPr>
              <a:t>Haluamme,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että</a:t>
            </a:r>
            <a:r>
              <a:rPr sz="2200" spc="-20" dirty="0">
                <a:latin typeface="Arial"/>
                <a:cs typeface="Arial"/>
              </a:rPr>
              <a:t> henkilöstömme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on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motivoitunut,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osaava</a:t>
            </a:r>
            <a:r>
              <a:rPr sz="2200" spc="-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valmis </a:t>
            </a:r>
            <a:r>
              <a:rPr sz="2200" spc="-10" dirty="0">
                <a:latin typeface="Arial"/>
                <a:cs typeface="Arial"/>
              </a:rPr>
              <a:t>vastaamaan </a:t>
            </a:r>
            <a:r>
              <a:rPr sz="2200" spc="-20" dirty="0">
                <a:latin typeface="Arial"/>
                <a:cs typeface="Arial"/>
              </a:rPr>
              <a:t>tulevaisuuden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muutoksiin.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STRATEGISET</a:t>
            </a:r>
            <a:r>
              <a:rPr spc="-180" dirty="0"/>
              <a:t> </a:t>
            </a:r>
            <a:r>
              <a:rPr spc="-10" dirty="0"/>
              <a:t>PAINOPISTEET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Kuntayhtymä</a:t>
            </a:r>
            <a:r>
              <a:rPr spc="30" dirty="0"/>
              <a:t> </a:t>
            </a:r>
            <a:r>
              <a:rPr dirty="0"/>
              <a:t>Kympin</a:t>
            </a:r>
            <a:r>
              <a:rPr spc="20" dirty="0"/>
              <a:t> </a:t>
            </a:r>
            <a:r>
              <a:rPr spc="-10" dirty="0"/>
              <a:t>strategia</a:t>
            </a:r>
            <a:r>
              <a:rPr spc="-45" dirty="0"/>
              <a:t> </a:t>
            </a:r>
            <a:r>
              <a:rPr spc="-25" dirty="0"/>
              <a:t>2026-</a:t>
            </a:r>
            <a:r>
              <a:rPr spc="-20" dirty="0"/>
              <a:t>2030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spc="-50" dirty="0"/>
              <a:t>9</a:t>
            </a:fld>
            <a:endParaRPr spc="-5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99152" y="1635760"/>
            <a:ext cx="10073640" cy="3723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4495" indent="-391795">
              <a:lnSpc>
                <a:spcPct val="100000"/>
              </a:lnSpc>
              <a:spcBef>
                <a:spcPts val="95"/>
              </a:spcBef>
              <a:buAutoNum type="arabicPeriod" startAt="5"/>
              <a:tabLst>
                <a:tab pos="404495" algn="l"/>
              </a:tabLst>
            </a:pPr>
            <a:r>
              <a:rPr spc="-10" dirty="0"/>
              <a:t>Jäsenkuntayhteistyö</a:t>
            </a:r>
          </a:p>
          <a:p>
            <a:pPr>
              <a:lnSpc>
                <a:spcPct val="100000"/>
              </a:lnSpc>
              <a:spcBef>
                <a:spcPts val="1960"/>
              </a:spcBef>
              <a:buFont typeface="Arial"/>
              <a:buAutoNum type="arabicPeriod" startAt="5"/>
            </a:pPr>
            <a:endParaRPr spc="-10" dirty="0"/>
          </a:p>
          <a:p>
            <a:pPr marL="241300" lvl="1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2200" spc="-40" dirty="0">
                <a:latin typeface="Arial"/>
                <a:cs typeface="Arial"/>
              </a:rPr>
              <a:t>Toimimme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luotettavana,</a:t>
            </a:r>
            <a:r>
              <a:rPr sz="2200" spc="-1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avoimena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ennakoivana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kumppanina</a:t>
            </a:r>
            <a:r>
              <a:rPr sz="2200" spc="-12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jäsenkunnille.</a:t>
            </a:r>
            <a:endParaRPr sz="2200" dirty="0">
              <a:latin typeface="Arial"/>
              <a:cs typeface="Arial"/>
            </a:endParaRPr>
          </a:p>
          <a:p>
            <a:pPr marL="241300" lvl="1" indent="-228600">
              <a:lnSpc>
                <a:spcPct val="100000"/>
              </a:lnSpc>
              <a:spcBef>
                <a:spcPts val="805"/>
              </a:spcBef>
              <a:buChar char="•"/>
              <a:tabLst>
                <a:tab pos="241300" algn="l"/>
              </a:tabLst>
            </a:pPr>
            <a:r>
              <a:rPr sz="2200" spc="-25" dirty="0">
                <a:latin typeface="Arial"/>
                <a:cs typeface="Arial"/>
              </a:rPr>
              <a:t>Vahvistamme</a:t>
            </a:r>
            <a:r>
              <a:rPr sz="2200" spc="-20" dirty="0">
                <a:latin typeface="Arial"/>
                <a:cs typeface="Arial"/>
              </a:rPr>
              <a:t> omistajaohjausta,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yhteistyörakenteita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yhteistä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tilannekuvaa.</a:t>
            </a:r>
            <a:endParaRPr sz="2200" dirty="0">
              <a:latin typeface="Arial"/>
              <a:cs typeface="Arial"/>
            </a:endParaRPr>
          </a:p>
          <a:p>
            <a:pPr marL="243204" marR="682625" lvl="1" indent="-231140">
              <a:lnSpc>
                <a:spcPts val="2210"/>
              </a:lnSpc>
              <a:spcBef>
                <a:spcPts val="1025"/>
              </a:spcBef>
              <a:buChar char="•"/>
              <a:tabLst>
                <a:tab pos="243204" algn="l"/>
              </a:tabLst>
            </a:pPr>
            <a:r>
              <a:rPr sz="2200" spc="-30" dirty="0">
                <a:latin typeface="Arial"/>
                <a:cs typeface="Arial"/>
              </a:rPr>
              <a:t>Varmistamme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läpinäkyvän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viestinnän,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sujuvat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päätöksentekoprosessit</a:t>
            </a:r>
            <a:r>
              <a:rPr sz="2200" spc="-14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yhteisesti sovittujen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tavoitteiden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toteutumisen.</a:t>
            </a:r>
            <a:endParaRPr sz="2200" dirty="0">
              <a:latin typeface="Arial"/>
              <a:cs typeface="Arial"/>
            </a:endParaRPr>
          </a:p>
          <a:p>
            <a:pPr marL="241300" lvl="1" indent="-228600">
              <a:lnSpc>
                <a:spcPct val="100000"/>
              </a:lnSpc>
              <a:spcBef>
                <a:spcPts val="650"/>
              </a:spcBef>
              <a:buChar char="•"/>
              <a:tabLst>
                <a:tab pos="241300" algn="l"/>
              </a:tabLst>
            </a:pPr>
            <a:r>
              <a:rPr sz="2200" dirty="0">
                <a:latin typeface="Arial"/>
                <a:cs typeface="Arial"/>
              </a:rPr>
              <a:t>Kehitämme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yhtenäistä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toiminnan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raportointia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yhdessä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20" dirty="0">
                <a:latin typeface="Arial"/>
                <a:cs typeface="Arial"/>
              </a:rPr>
              <a:t>omistajakuntien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kanssa</a:t>
            </a:r>
            <a:endParaRPr sz="2200" dirty="0">
              <a:latin typeface="Arial"/>
              <a:cs typeface="Arial"/>
            </a:endParaRPr>
          </a:p>
          <a:p>
            <a:pPr marL="241300" marR="5080" lvl="1" indent="-228600">
              <a:lnSpc>
                <a:spcPts val="2200"/>
              </a:lnSpc>
              <a:spcBef>
                <a:spcPts val="1045"/>
              </a:spcBef>
              <a:buChar char="•"/>
              <a:tabLst>
                <a:tab pos="241300" algn="l"/>
              </a:tabLst>
            </a:pPr>
            <a:r>
              <a:rPr sz="2200" spc="-10" dirty="0">
                <a:latin typeface="Arial"/>
                <a:cs typeface="Arial"/>
              </a:rPr>
              <a:t>Palvelujen vaikuttavuutta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25" dirty="0">
                <a:latin typeface="Arial"/>
                <a:cs typeface="Arial"/>
              </a:rPr>
              <a:t>kehitetään</a:t>
            </a:r>
            <a:r>
              <a:rPr sz="2200" spc="-1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yhdessä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kuntien,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alueen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oppilaitosten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ja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kolmannen sektorin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kanssa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524</Words>
  <Application>Microsoft Office PowerPoint</Application>
  <PresentationFormat>Laajakuva</PresentationFormat>
  <Paragraphs>63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1" baseType="lpstr">
      <vt:lpstr>Arial</vt:lpstr>
      <vt:lpstr>Office Theme</vt:lpstr>
      <vt:lpstr>Kuntayhtymä Kymppi strategia 2026-2030</vt:lpstr>
      <vt:lpstr>MISSIO</vt:lpstr>
      <vt:lpstr>VISIO</vt:lpstr>
      <vt:lpstr>ARVOT</vt:lpstr>
      <vt:lpstr>STRATEGISET PAINOPISTEET</vt:lpstr>
      <vt:lpstr>STRATEGISET PAINOPISTEET</vt:lpstr>
      <vt:lpstr>STRATEGISET PAINOPISTEET</vt:lpstr>
      <vt:lpstr>STRATEGISET PAINOPISTEET</vt:lpstr>
      <vt:lpstr>STRATEGISET PAINOPISTEET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Päivi Pyyny</cp:lastModifiedBy>
  <cp:revision>1</cp:revision>
  <dcterms:created xsi:type="dcterms:W3CDTF">2026-04-30T07:16:11Z</dcterms:created>
  <dcterms:modified xsi:type="dcterms:W3CDTF">2026-05-04T07:50:36Z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0x010100FA8FB254110EE44B8D9C4C1818722B84</vt:lpwstr>
  </property>
  <property fmtid="{D5CDD505-2E9C-101B-9397-08002B2CF9AE}" pid="3" name="Created">
    <vt:filetime>2026-04-30T00:00:00Z</vt:filetime>
  </property>
  <property fmtid="{D5CDD505-2E9C-101B-9397-08002B2CF9AE}" pid="4" name="Creator">
    <vt:lpwstr>Acrobat PDFMaker 26 for PowerPointille</vt:lpwstr>
  </property>
  <property fmtid="{D5CDD505-2E9C-101B-9397-08002B2CF9AE}" pid="5" name="LastSaved">
    <vt:filetime>2026-04-30T00:00:00Z</vt:filetime>
  </property>
  <property fmtid="{D5CDD505-2E9C-101B-9397-08002B2CF9AE}" pid="6" name="MSIP_Label_8a9d2684-e17c-40ef-867d-1451c87f3848_ActionId">
    <vt:lpwstr>8c3b893d-019e-477d-ba89-f997f22e8316</vt:lpwstr>
  </property>
  <property fmtid="{D5CDD505-2E9C-101B-9397-08002B2CF9AE}" pid="7" name="MSIP_Label_8a9d2684-e17c-40ef-867d-1451c87f3848_ContentBits">
    <vt:lpwstr>0</vt:lpwstr>
  </property>
  <property fmtid="{D5CDD505-2E9C-101B-9397-08002B2CF9AE}" pid="8" name="MSIP_Label_8a9d2684-e17c-40ef-867d-1451c87f3848_Enabled">
    <vt:lpwstr>true</vt:lpwstr>
  </property>
  <property fmtid="{D5CDD505-2E9C-101B-9397-08002B2CF9AE}" pid="9" name="MSIP_Label_8a9d2684-e17c-40ef-867d-1451c87f3848_Method">
    <vt:lpwstr>Privileged</vt:lpwstr>
  </property>
  <property fmtid="{D5CDD505-2E9C-101B-9397-08002B2CF9AE}" pid="10" name="MSIP_Label_8a9d2684-e17c-40ef-867d-1451c87f3848_Name">
    <vt:lpwstr>Customer data - no visible label</vt:lpwstr>
  </property>
  <property fmtid="{D5CDD505-2E9C-101B-9397-08002B2CF9AE}" pid="11" name="MSIP_Label_8a9d2684-e17c-40ef-867d-1451c87f3848_SetDate">
    <vt:lpwstr>2026-02-12T16:31:11Z</vt:lpwstr>
  </property>
  <property fmtid="{D5CDD505-2E9C-101B-9397-08002B2CF9AE}" pid="12" name="MSIP_Label_8a9d2684-e17c-40ef-867d-1451c87f3848_SiteId">
    <vt:lpwstr>fa024876-4da3-41cb-b8e5-6567154e93d5</vt:lpwstr>
  </property>
  <property fmtid="{D5CDD505-2E9C-101B-9397-08002B2CF9AE}" pid="13" name="MSIP_Label_8a9d2684-e17c-40ef-867d-1451c87f3848_Tag">
    <vt:lpwstr>10, 0, 1, 1</vt:lpwstr>
  </property>
  <property fmtid="{D5CDD505-2E9C-101B-9397-08002B2CF9AE}" pid="14" name="Order">
    <vt:lpwstr>110100</vt:lpwstr>
  </property>
  <property fmtid="{D5CDD505-2E9C-101B-9397-08002B2CF9AE}" pid="15" name="Producer">
    <vt:lpwstr>Adobe PDF Library 26.1.183</vt:lpwstr>
  </property>
  <property fmtid="{D5CDD505-2E9C-101B-9397-08002B2CF9AE}" pid="16" name="xd_Signature">
    <vt:lpwstr>No</vt:lpwstr>
  </property>
</Properties>
</file>